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8" r:id="rId1"/>
  </p:sldMasterIdLst>
  <p:sldIdLst>
    <p:sldId id="256" r:id="rId2"/>
    <p:sldId id="258" r:id="rId3"/>
    <p:sldId id="259" r:id="rId4"/>
    <p:sldId id="260" r:id="rId5"/>
    <p:sldId id="261" r:id="rId6"/>
    <p:sldId id="264" r:id="rId7"/>
    <p:sldId id="292" r:id="rId8"/>
    <p:sldId id="293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94" r:id="rId17"/>
    <p:sldId id="296" r:id="rId18"/>
    <p:sldId id="297" r:id="rId19"/>
    <p:sldId id="277" r:id="rId20"/>
    <p:sldId id="278" r:id="rId21"/>
    <p:sldId id="279" r:id="rId22"/>
    <p:sldId id="280" r:id="rId23"/>
    <p:sldId id="281" r:id="rId24"/>
    <p:sldId id="298" r:id="rId25"/>
    <p:sldId id="282" r:id="rId26"/>
    <p:sldId id="285" r:id="rId27"/>
    <p:sldId id="286" r:id="rId28"/>
    <p:sldId id="287" r:id="rId29"/>
    <p:sldId id="289" r:id="rId30"/>
    <p:sldId id="290" r:id="rId31"/>
    <p:sldId id="291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626" autoAdjust="0"/>
  </p:normalViewPr>
  <p:slideViewPr>
    <p:cSldViewPr snapToGrid="0">
      <p:cViewPr varScale="1">
        <p:scale>
          <a:sx n="92" d="100"/>
          <a:sy n="92" d="100"/>
        </p:scale>
        <p:origin x="1278" y="90"/>
      </p:cViewPr>
      <p:guideLst/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29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322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58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850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225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732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144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20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945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6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08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232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63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0257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660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435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85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337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6DFF08F-DC6B-4601-B491-B0F83F6DD2DA}" type="datetimeFigureOut">
              <a:rPr lang="en-US" smtClean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490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4112" y="624253"/>
            <a:ext cx="7886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МИНИСТЕРСТВО ОБРАЗОВАНИЯ И НАУКИ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ДОНЕЦКОЙ НАРОДНОЙ РЕСПУБЛИКИ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ГОСУДАРСТВЕННОЕ БЮДЖЕТНОЕ ПРОФЕССИОНАЛЬНОЕ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ОБРАЗОВАТЕЛЬНОЕ УЧРЕЖДЕНИЕ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«ЕНАКИЕВСКИЙ МЕТАЛЛУРГИЧЕСКИЙ ТЕХНИКУМ»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9276" y="2194317"/>
            <a:ext cx="11904785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" sz="4900" b="1" dirty="0">
                <a:solidFill>
                  <a:srgbClr val="002060"/>
                </a:solidFill>
                <a:latin typeface="Sitka Banner" panose="02000505000000020004" pitchFamily="2" charset="0"/>
              </a:rPr>
              <a:t>		Методическая работа	   			     		 преподавателя СПО</a:t>
            </a:r>
          </a:p>
          <a:p>
            <a:pPr marL="3313244" lvl="0"/>
            <a:endParaRPr lang="ru" sz="4900" b="1" dirty="0">
              <a:solidFill>
                <a:srgbClr val="3F7819"/>
              </a:solidFill>
              <a:latin typeface="Trebuchet MS" panose="020B0603020202020204" pitchFamily="34" charset="0"/>
            </a:endParaRPr>
          </a:p>
          <a:p>
            <a:pPr marL="3313244" lvl="0"/>
            <a:r>
              <a:rPr lang="ru" b="1" dirty="0">
                <a:solidFill>
                  <a:srgbClr val="002060"/>
                </a:solidFill>
                <a:latin typeface="Sitka Banner" panose="02000505000000020004" pitchFamily="2" charset="0"/>
              </a:rPr>
              <a:t>				Сташий методист </a:t>
            </a:r>
            <a:br>
              <a:rPr lang="ru" b="1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" b="1" dirty="0">
                <a:solidFill>
                  <a:srgbClr val="002060"/>
                </a:solidFill>
                <a:latin typeface="Sitka Banner" panose="02000505000000020004" pitchFamily="2" charset="0"/>
              </a:rPr>
              <a:t>				ГБПОУ «Енакиевский металлургический техникум»</a:t>
            </a:r>
          </a:p>
          <a:p>
            <a:pPr marL="3313244" lvl="0"/>
            <a:r>
              <a:rPr lang="ru" b="1" dirty="0">
                <a:solidFill>
                  <a:srgbClr val="002060"/>
                </a:solidFill>
                <a:latin typeface="Sitka Banner" panose="02000505000000020004" pitchFamily="2" charset="0"/>
              </a:rPr>
              <a:t>				Н.Ф. Зинякова</a:t>
            </a:r>
          </a:p>
          <a:p>
            <a:pPr marL="3313244" lvl="0"/>
            <a:endParaRPr lang="ru" b="1" dirty="0">
              <a:solidFill>
                <a:srgbClr val="2A501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8262" y="85470"/>
            <a:ext cx="1203373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Sitka Banner" panose="02000505000000020004" pitchFamily="2" charset="0"/>
              </a:rPr>
              <a:t>	</a:t>
            </a:r>
            <a:r>
              <a:rPr lang="ru-RU" sz="2800" b="1" dirty="0">
                <a:solidFill>
                  <a:srgbClr val="002060"/>
                </a:solidFill>
                <a:latin typeface="Sitka Banner" panose="02000505000000020004" pitchFamily="2" charset="0"/>
              </a:rPr>
              <a:t>Методическая работа </a:t>
            </a:r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постоянная неотъемлемая часть образовательного процесса педагогов, работающих в учреждениях среднего профессионального образования.</a:t>
            </a:r>
          </a:p>
          <a:p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	Она ориентирована на достижение высокого качества учебно-воспитательного процесса, поддержание его на должном уровне, а также содействует гармоничному сочетанию повседневной педагогической практики и развитию творческий, аналитических навыков педагога, критического мышления.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639" y="3782268"/>
            <a:ext cx="8099161" cy="2664397"/>
          </a:xfrm>
          <a:prstGeom prst="rect">
            <a:avLst/>
          </a:prstGeom>
          <a:pattFill prst="pct5">
            <a:fgClr>
              <a:schemeClr val="bg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89260" y="1480802"/>
            <a:ext cx="106868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002060"/>
                </a:solidFill>
                <a:latin typeface="Sitka Banner" panose="02000505000000020004" pitchFamily="2" charset="0"/>
              </a:rPr>
              <a:t>Методическая работа планируется </a:t>
            </a:r>
            <a:br>
              <a:rPr lang="ru-RU" sz="4800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-RU" sz="4800" dirty="0">
                <a:solidFill>
                  <a:srgbClr val="002060"/>
                </a:solidFill>
                <a:latin typeface="Sitka Banner" panose="02000505000000020004" pitchFamily="2" charset="0"/>
              </a:rPr>
              <a:t>и проводится с учетом целей и задач учебного заведения, задач цикловой комиссии и индивидуальных потребностей преподавателя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9068" y="583100"/>
            <a:ext cx="1155412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Sitka Banner" panose="02000505000000020004" pitchFamily="2" charset="0"/>
              </a:rPr>
              <a:t>ЦЕЛИ И ЗАДАЧИ МЕТОДИЧЕСКОЙ РАБОТЫ ПРЕПОДАВАТЕЛЯ</a:t>
            </a:r>
          </a:p>
          <a:p>
            <a:endParaRPr lang="ru-RU" sz="2800" b="1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Sitka Banner" panose="02000505000000020004" pitchFamily="2" charset="0"/>
              </a:rPr>
              <a:t>Цель:</a:t>
            </a:r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 повышение эффективности и качества педагогического процесса, рост профессионального мастерства преподавателя.</a:t>
            </a:r>
          </a:p>
          <a:p>
            <a:endParaRPr lang="ru-RU" sz="28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Sitka Banner" panose="02000505000000020004" pitchFamily="2" charset="0"/>
              </a:rPr>
              <a:t>Задачи: </a:t>
            </a:r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обеспечение высокого методического уровня проведения всех видов занятий, в том числе на основе внедрения инновационных технологий.</a:t>
            </a:r>
          </a:p>
          <a:p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Организация профессионального становления молодых педагогов.</a:t>
            </a:r>
          </a:p>
          <a:p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Поиск новых технологий, форм и методов обучения.</a:t>
            </a:r>
          </a:p>
          <a:p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Обобщение и распространения передового педагогического опыта творчески работающих педагогов.</a:t>
            </a:r>
          </a:p>
          <a:p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Приведение методического обеспечения учебных дисциплин в соответствии с ФГОС СПО.</a:t>
            </a:r>
          </a:p>
          <a:p>
            <a:endParaRPr lang="ru-RU" sz="28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endParaRPr lang="ru-RU" sz="2800" dirty="0">
              <a:solidFill>
                <a:srgbClr val="002060"/>
              </a:solidFill>
              <a:latin typeface="Sitka Banner" panose="02000505000000020004" pitchFamily="2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234910" y="257888"/>
            <a:ext cx="102092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Sitka Banner" panose="02000505000000020004" pitchFamily="2" charset="0"/>
              </a:rPr>
              <a:t>Методическая работа преподавателя реализуется в различных письменных материалах: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5312" y="1211995"/>
            <a:ext cx="4945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Sitka Banner" panose="02000505000000020004" pitchFamily="2" charset="0"/>
              </a:rPr>
              <a:t>- учебно-методические комплексы по дисциплинам - представляет собой определенную совокупность учебно-методических документов, </a:t>
            </a:r>
            <a:br>
              <a:rPr lang="ru-RU" sz="2000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-RU" sz="2000" dirty="0">
                <a:solidFill>
                  <a:srgbClr val="002060"/>
                </a:solidFill>
                <a:latin typeface="Sitka Banner" panose="02000505000000020004" pitchFamily="2" charset="0"/>
              </a:rPr>
              <a:t>с помощью которых можно воспроизвести педагогическую деятельность преподавателя.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9897" y="3418355"/>
            <a:ext cx="466312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Sitka Banner" panose="02000505000000020004" pitchFamily="2" charset="0"/>
              </a:rPr>
              <a:t>- методическая разработка (методика изучения отдельной темы, раздела или учебной дисциплины в целом -раскрывают методику и организацию обучения студентов)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74483" y="524556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Sitka Banner" panose="02000505000000020004" pitchFamily="2" charset="0"/>
              </a:rPr>
              <a:t>- дидактические      материалы - сборники задач, упражнений, тестов, деловых игр, производственных ситуаций и др. для студентов и преподавателей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855161" y="5464302"/>
            <a:ext cx="40895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Sitka Banner" panose="02000505000000020004" pitchFamily="2" charset="0"/>
              </a:rPr>
              <a:t>- рабочие программы, рецензии и др.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93561" y="2320828"/>
            <a:ext cx="66026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Sitka Banner" panose="02000505000000020004" pitchFamily="2" charset="0"/>
              </a:rPr>
              <a:t>- методические указания (разрабатываются чаще всего в помощь студентам по выполнению лабораторных и практических работ, курсовому и дипломному проектированию и пр.)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52023" y="4085740"/>
            <a:ext cx="6685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Sitka Banner" panose="02000505000000020004" pitchFamily="2" charset="0"/>
              </a:rPr>
              <a:t>- методические рекомендации (составляются в помощь преподавателю)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549" y="767163"/>
            <a:ext cx="2828789" cy="154242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00659" y="463428"/>
            <a:ext cx="837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Sitka Banner" panose="02000505000000020004" pitchFamily="2" charset="0"/>
              </a:rPr>
              <a:t>Возможные направления методических работ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568545"/>
              </p:ext>
            </p:extLst>
          </p:nvPr>
        </p:nvGraphicFramePr>
        <p:xfrm>
          <a:off x="841664" y="1483208"/>
          <a:ext cx="10750163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8603">
                  <a:extLst>
                    <a:ext uri="{9D8B030D-6E8A-4147-A177-3AD203B41FA5}">
                      <a16:colId xmlns:a16="http://schemas.microsoft.com/office/drawing/2014/main" val="207499794"/>
                    </a:ext>
                  </a:extLst>
                </a:gridCol>
                <a:gridCol w="5401560">
                  <a:extLst>
                    <a:ext uri="{9D8B030D-6E8A-4147-A177-3AD203B41FA5}">
                      <a16:colId xmlns:a16="http://schemas.microsoft.com/office/drawing/2014/main" val="2985473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Sitka Banner" panose="02000505000000020004" pitchFamily="2" charset="0"/>
                        </a:rPr>
                        <a:t>НАУЧНОЕ</a:t>
                      </a:r>
                    </a:p>
                    <a:p>
                      <a:endParaRPr lang="ru-RU" sz="2400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Sitka Banner" panose="02000505000000020004" pitchFamily="2" charset="0"/>
                        </a:rPr>
                        <a:t>НАУЧНО - МЕТОДИЧЕСКОЕ</a:t>
                      </a:r>
                    </a:p>
                    <a:p>
                      <a:endParaRPr lang="ru-RU" sz="2400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4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4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Работа по созданию: учебников, задачников, учебных пособий, описание лабораторных работ, программ, тематических планов, рецензий.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4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Составление методических указаний по выполнению: практических или контрольных работ, курсовых или дипломных работ, лабораторных или графических работ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61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4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Подготовка конспектов лекций </a:t>
                      </a:r>
                      <a:endParaRPr lang="ru-RU" sz="2400" dirty="0">
                        <a:solidFill>
                          <a:srgbClr val="002060"/>
                        </a:solidFill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24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Создание необходимых для курса каталогов, номенклатур, сборников, документаций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849345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878776"/>
              </p:ext>
            </p:extLst>
          </p:nvPr>
        </p:nvGraphicFramePr>
        <p:xfrm>
          <a:off x="1027521" y="267180"/>
          <a:ext cx="10586302" cy="5853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5510">
                  <a:extLst>
                    <a:ext uri="{9D8B030D-6E8A-4147-A177-3AD203B41FA5}">
                      <a16:colId xmlns:a16="http://schemas.microsoft.com/office/drawing/2014/main" val="965843325"/>
                    </a:ext>
                  </a:extLst>
                </a:gridCol>
                <a:gridCol w="4920792">
                  <a:extLst>
                    <a:ext uri="{9D8B030D-6E8A-4147-A177-3AD203B41FA5}">
                      <a16:colId xmlns:a16="http://schemas.microsoft.com/office/drawing/2014/main" val="1644062772"/>
                    </a:ext>
                  </a:extLst>
                </a:gridCol>
              </a:tblGrid>
              <a:tr h="54352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Sitka Banner" panose="02000505000000020004" pitchFamily="2" charset="0"/>
                        </a:rPr>
                        <a:t>МЕТОДИЧЕСКОЕ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Sitka Banner" panose="02000505000000020004" pitchFamily="2" charset="0"/>
                        </a:rPr>
                        <a:t>УЧЕБНО- МЕТОДИЧЕСКОЕ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43752"/>
                  </a:ext>
                </a:extLst>
              </a:tr>
              <a:tr h="70701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Методика изложения какого-нибудь курса, раздела или темы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Рекомендации к использованию различных Гостов и Стандартов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10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Методика организации курсового или дипломного проектирования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Рекомендации по порядку выполнения различного вида работ для студентов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46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Методика организации выполнения лабораторной или практической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Примеры конструктивного решения</a:t>
                      </a:r>
                    </a:p>
                    <a:p>
                      <a:endParaRPr lang="ru-RU" sz="2000" dirty="0">
                        <a:solidFill>
                          <a:srgbClr val="002060"/>
                        </a:solidFill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04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Методика организации самостоятельной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Образцы выполнения различных графических и расчетно-графических работ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8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Методика опроса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5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Методика применения какого-либо новаторского метода для конкретного предмета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6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Методика использования технических средств обучения при изучении предмета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01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Методика проведения открытого занятия</a:t>
                      </a:r>
                    </a:p>
                    <a:p>
                      <a:endParaRPr lang="ru-RU" sz="2000" dirty="0">
                        <a:solidFill>
                          <a:srgbClr val="002060"/>
                        </a:solidFill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863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50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298457"/>
              </p:ext>
            </p:extLst>
          </p:nvPr>
        </p:nvGraphicFramePr>
        <p:xfrm>
          <a:off x="2032000" y="490195"/>
          <a:ext cx="8128000" cy="5406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705612614"/>
                    </a:ext>
                  </a:extLst>
                </a:gridCol>
              </a:tblGrid>
              <a:tr h="766157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Sitka Banner" panose="02000505000000020004" pitchFamily="2" charset="0"/>
                      </a:endParaRPr>
                    </a:p>
                    <a:p>
                      <a:pPr algn="ctr"/>
                      <a:r>
                        <a:rPr lang="ru-RU" sz="2400" dirty="0">
                          <a:latin typeface="Sitka Banner" panose="02000505000000020004" pitchFamily="2" charset="0"/>
                        </a:rPr>
                        <a:t>ДИДАКТИЧЕСКОЕ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833236"/>
                  </a:ext>
                </a:extLst>
              </a:tr>
              <a:tr h="734234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Изготовление плакатов, наглядных пособий, стендов и т.п.</a:t>
                      </a:r>
                    </a:p>
                    <a:p>
                      <a:endParaRPr lang="ru-RU" sz="2000" dirty="0">
                        <a:solidFill>
                          <a:srgbClr val="002060"/>
                        </a:solidFill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077286"/>
                  </a:ext>
                </a:extLst>
              </a:tr>
              <a:tr h="734234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Выполнение тестов по различным темам</a:t>
                      </a:r>
                    </a:p>
                    <a:p>
                      <a:endParaRPr lang="ru-RU" sz="2000" dirty="0">
                        <a:solidFill>
                          <a:srgbClr val="002060"/>
                        </a:solidFill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619640"/>
                  </a:ext>
                </a:extLst>
              </a:tr>
              <a:tr h="1372698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Выполнение различных карточек или билетов для всевозможных видов опроса (текущий, рубежный, итоговый, экзамены, междисциплинарный экзамен)</a:t>
                      </a:r>
                    </a:p>
                    <a:p>
                      <a:endParaRPr lang="ru-RU" sz="2000" dirty="0">
                        <a:solidFill>
                          <a:srgbClr val="002060"/>
                        </a:solidFill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69335"/>
                  </a:ext>
                </a:extLst>
              </a:tr>
              <a:tr h="734234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Изготовление различных графических карточек для опроса</a:t>
                      </a:r>
                    </a:p>
                    <a:p>
                      <a:endParaRPr lang="ru-RU" sz="2000" dirty="0">
                        <a:solidFill>
                          <a:srgbClr val="002060"/>
                        </a:solidFill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7091"/>
                  </a:ext>
                </a:extLst>
              </a:tr>
              <a:tr h="734234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  <a:latin typeface="Sitka Banner" panose="02000505000000020004" pitchFamily="2" charset="0"/>
                        </a:rPr>
                        <a:t>Создание материалов для комплексных контрольных работ</a:t>
                      </a:r>
                    </a:p>
                    <a:p>
                      <a:endParaRPr lang="ru-RU" sz="2000" dirty="0">
                        <a:solidFill>
                          <a:srgbClr val="002060"/>
                        </a:solidFill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280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312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74191" y="1287225"/>
            <a:ext cx="1123186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Sitka Banner" panose="02000505000000020004" pitchFamily="2" charset="0"/>
              </a:rPr>
              <a:t>Методическая разработка </a:t>
            </a:r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– учебно-методический материал, направленный на то, чтобы помочь преподавателю методически правильно организовать, наиболее эффективно провести занятие и обеспечить глубокое усвоение обучающимися учебного материала.</a:t>
            </a:r>
          </a:p>
          <a:p>
            <a:endParaRPr lang="ru-RU" sz="40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endParaRPr lang="ru-RU" sz="4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6500" y="456903"/>
            <a:ext cx="11566688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Sitka Banner" panose="02000505000000020004" pitchFamily="2" charset="0"/>
              </a:rPr>
              <a:t>Требования, предъявляемые к методической разработке: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	1. Содержание методической разработки должно четко соответствовать теме и цели.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	2. Содержание методической разработки должно быть таким, чтобы педагоги могли получить сведения о наиболее рациональной организации учебного процесса, эффективности методов и методических приемов, формах изложения учебного материала, применении современных технических и информационных средств обучения.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	3. Авторские (частные) методики не должны повторять содержание учебников и учебных программ, описывать изучаемые явления и технические объекты, освещать вопросы, изложенные в общепедагогической литературе.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	4. Материал должен быть систематизирован, изложен максимально просто и четко.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	5. Язык методической разработки должен быть четким, лаконичным, грамотным, убедительным. Применяемая терминология должна соответствовать педагогическому тезаурусу.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	6. Рекомендуемые методы, методические приемы, формы и средства обучения должны обосноваться ссылками на свой педагогический опыт.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	7. Методическая разработка должна учитывать конкретные материально-технические условия </a:t>
            </a:r>
            <a:b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осуществления учебно-воспитательного процесса.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	8. Ориентировать организацию учебного процесса в направлении широкого применения активных</a:t>
            </a:r>
            <a:b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 форм и методов обучения.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	9. Методическая разработка должна раскрывать вопрос «Как учить?».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	10. Методическая разработка должна содержать конкретные материалы, которые может использовать</a:t>
            </a:r>
          </a:p>
          <a:p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педагог в своей работе (карточки - задания, планы занятий, инструкции для проведения </a:t>
            </a:r>
            <a:b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-RU" b="1" dirty="0">
                <a:solidFill>
                  <a:srgbClr val="002060"/>
                </a:solidFill>
                <a:latin typeface="Sitka Banner" panose="02000505000000020004" pitchFamily="2" charset="0"/>
              </a:rPr>
              <a:t>лабораторных работ, карточки схемы, тесты и т.д.)</a:t>
            </a:r>
          </a:p>
          <a:p>
            <a:endParaRPr lang="ru-RU" sz="2400" b="1" dirty="0">
              <a:solidFill>
                <a:srgbClr val="002060"/>
              </a:solidFill>
              <a:latin typeface="Sitka Banner" panose="02000505000000020004" pitchFamily="2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33655" y="576549"/>
            <a:ext cx="84898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Sitka Banner" panose="02000505000000020004" pitchFamily="2" charset="0"/>
              </a:rPr>
              <a:t>Структура методической разработки: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67265" y="1725900"/>
            <a:ext cx="8135333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1. Титульный лист</a:t>
            </a:r>
          </a:p>
          <a:p>
            <a:r>
              <a:rPr lang="ru-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2. Аннотация</a:t>
            </a:r>
          </a:p>
          <a:p>
            <a:r>
              <a:rPr lang="ru-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3. Содержание</a:t>
            </a:r>
          </a:p>
          <a:p>
            <a:r>
              <a:rPr lang="ru-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4. Пояснительная записка</a:t>
            </a:r>
          </a:p>
          <a:p>
            <a:r>
              <a:rPr lang="ru-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5. Основная часть</a:t>
            </a:r>
          </a:p>
          <a:p>
            <a:r>
              <a:rPr lang="ru-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6. Заключение</a:t>
            </a:r>
          </a:p>
          <a:p>
            <a:r>
              <a:rPr lang="ru-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7. Список информационных источников</a:t>
            </a:r>
          </a:p>
          <a:p>
            <a:r>
              <a:rPr lang="ru-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8. Приложения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9" y="1649766"/>
            <a:ext cx="4535615" cy="262057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76692" y="593889"/>
            <a:ext cx="1044489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Sitka Banner" panose="02000505000000020004" pitchFamily="2" charset="0"/>
              </a:rPr>
              <a:t>При оформлении титульного листа, необходимо, чтобы:</a:t>
            </a:r>
          </a:p>
          <a:p>
            <a:endParaRPr lang="ru-RU" sz="30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pPr marL="457200" indent="-457200">
              <a:buFontTx/>
              <a:buChar char="-"/>
            </a:pPr>
            <a:r>
              <a:rPr lang="ru-RU" sz="3000" dirty="0">
                <a:solidFill>
                  <a:srgbClr val="002060"/>
                </a:solidFill>
                <a:latin typeface="Sitka Banner" panose="02000505000000020004" pitchFamily="2" charset="0"/>
              </a:rPr>
              <a:t>название дисциплины (ПМ), раздела МДК точно соответствовало ФГОС определенной специальности, учебному плану, рабочей программе учебной дисциплины (ПМ), КТП;</a:t>
            </a:r>
          </a:p>
          <a:p>
            <a:endParaRPr lang="ru-RU" sz="30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pPr marL="457200" indent="-457200">
              <a:buFontTx/>
              <a:buChar char="-"/>
            </a:pPr>
            <a:r>
              <a:rPr lang="ru-RU" sz="3000" dirty="0">
                <a:solidFill>
                  <a:srgbClr val="002060"/>
                </a:solidFill>
                <a:latin typeface="Sitka Banner" panose="02000505000000020004" pitchFamily="2" charset="0"/>
              </a:rPr>
              <a:t>тема практического занятия точно соответствовала его названию в рабочей программе учебной дисциплины (ПМ), календарно-тематическом плане;</a:t>
            </a:r>
          </a:p>
          <a:p>
            <a:endParaRPr lang="ru-RU" sz="30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r>
              <a:rPr lang="ru-RU" sz="3000" dirty="0">
                <a:solidFill>
                  <a:srgbClr val="002060"/>
                </a:solidFill>
                <a:latin typeface="Sitka Banner" panose="02000505000000020004" pitchFamily="2" charset="0"/>
              </a:rPr>
              <a:t>-    название специальности указывалось в соответствии с      классификатором специальностей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8156" y="506220"/>
            <a:ext cx="864437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Sitka Banner" panose="02000505000000020004" pitchFamily="2" charset="0"/>
              </a:rPr>
              <a:t>В аннотации указываются:</a:t>
            </a:r>
          </a:p>
          <a:p>
            <a:endParaRPr lang="ru-RU" sz="4000" b="1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pPr marL="571500" indent="-571500">
              <a:buFontTx/>
              <a:buChar char="-"/>
            </a:pPr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проблема, которой посвящена методическая разработка;</a:t>
            </a:r>
          </a:p>
          <a:p>
            <a:endParaRPr lang="ru-RU" sz="40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pPr marL="571500" indent="-571500">
              <a:buFontTx/>
              <a:buChar char="-"/>
            </a:pPr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вопросы, которые она раскрывает;</a:t>
            </a:r>
          </a:p>
          <a:p>
            <a:endParaRPr lang="ru-RU" sz="40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-   потенциальные пользователи </a:t>
            </a:r>
            <a:b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(кому может быть полезна разработка).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3633" y="579358"/>
            <a:ext cx="10190375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002060"/>
                </a:solidFill>
                <a:latin typeface="Sitka Banner" panose="02000505000000020004" pitchFamily="2" charset="0"/>
              </a:rPr>
              <a:t>В содержание должны выноситься названия всех частей, разделов, параграфов и пунктов (если они имеют название) с указанием номеров страниц, на которых размещается начало материала частей, разделов, параграфов, пунктов.</a:t>
            </a:r>
          </a:p>
          <a:p>
            <a:endParaRPr lang="ru-RU" sz="48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2802" y="240804"/>
            <a:ext cx="1163267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Sitka Banner" panose="02000505000000020004" pitchFamily="2" charset="0"/>
              </a:rPr>
              <a:t>Пояснительная записка должна содержать следующую информацию: </a:t>
            </a:r>
          </a:p>
          <a:p>
            <a:endParaRPr lang="ru-RU" sz="8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Sitka Banner" panose="02000505000000020004" pitchFamily="2" charset="0"/>
              </a:rPr>
              <a:t>- </a:t>
            </a:r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обоснование актуальности создания данного методического продукта;</a:t>
            </a:r>
          </a:p>
          <a:p>
            <a:endParaRPr lang="ru-RU" sz="28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определение цели предлагаемого методического продукта;</a:t>
            </a:r>
          </a:p>
          <a:p>
            <a:endParaRPr lang="ru-RU" sz="28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-краткое описание ожидаемого результата от использования данного методического продукта в учебном процессе или во время прохождения производственной практики.</a:t>
            </a:r>
          </a:p>
          <a:p>
            <a:endParaRPr lang="ru-RU" sz="28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обоснование особенностей и новизны предлагаемой работы в сравнении с уже существующими методическими продуктами в данной образовательной </a:t>
            </a:r>
            <a:b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-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области</a:t>
            </a:r>
            <a:endParaRPr lang="ru-RU" sz="2800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5271" y="416293"/>
            <a:ext cx="89530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Sitka Banner" panose="02000505000000020004" pitchFamily="2" charset="0"/>
              </a:rPr>
              <a:t>Типы и виды занятий, дидактические цели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66615"/>
              </p:ext>
            </p:extLst>
          </p:nvPr>
        </p:nvGraphicFramePr>
        <p:xfrm>
          <a:off x="273267" y="1205451"/>
          <a:ext cx="11710648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2617">
                  <a:extLst>
                    <a:ext uri="{9D8B030D-6E8A-4147-A177-3AD203B41FA5}">
                      <a16:colId xmlns:a16="http://schemas.microsoft.com/office/drawing/2014/main" val="2029496968"/>
                    </a:ext>
                  </a:extLst>
                </a:gridCol>
                <a:gridCol w="4194631">
                  <a:extLst>
                    <a:ext uri="{9D8B030D-6E8A-4147-A177-3AD203B41FA5}">
                      <a16:colId xmlns:a16="http://schemas.microsoft.com/office/drawing/2014/main" val="3325263661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3707110703"/>
                    </a:ext>
                  </a:extLst>
                </a:gridCol>
              </a:tblGrid>
              <a:tr h="528784">
                <a:tc>
                  <a:txBody>
                    <a:bodyPr/>
                    <a:lstStyle/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Sitka Banner" panose="02000505000000020004" pitchFamily="2" charset="0"/>
                        </a:rPr>
                        <a:t>Виды занятий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Sitka Banner" panose="02000505000000020004" pitchFamily="2" charset="0"/>
                        </a:rPr>
                        <a:t>Цели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978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Занятие     изучения нового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Лекция, экскурсия, исследовательская работа, практическое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Изучение     и     первичное закрепление новых знаний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64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Занятие закрепления знаний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Практическое занятие, экскурсия, лабораторная работа, собеседование, консультация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Формирование умений по применению знаний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197031"/>
                  </a:ext>
                </a:extLst>
              </a:tr>
              <a:tr h="1335526"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Занятие обобщения и</a:t>
                      </a:r>
                      <a:r>
                        <a:rPr lang="ru-RU" baseline="0" dirty="0">
                          <a:latin typeface="Sitka Banner" panose="02000505000000020004" pitchFamily="2" charset="0"/>
                        </a:rPr>
                        <a:t> </a:t>
                      </a:r>
                      <a:r>
                        <a:rPr lang="ru-RU" dirty="0">
                          <a:latin typeface="Sitka Banner" panose="02000505000000020004" pitchFamily="2" charset="0"/>
                        </a:rPr>
                        <a:t>систематизации знаний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Практическое занятие, лабораторная работа, семинар конференция, круглый стол и т.д.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Формирование умений самостоятельно      применять знания в комплексе, в новых условиях, обобщение единичных знаний в систему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81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Занятие проверки и коррекции     знаний, умений, навыков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Контрольная работа, зачет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Sitka Banner" panose="02000505000000020004" pitchFamily="2" charset="0"/>
                        </a:rPr>
                        <a:t>Определить уровень овладения знаниями, умениями и навыками</a:t>
                      </a:r>
                    </a:p>
                    <a:p>
                      <a:endParaRPr lang="ru-RU" dirty="0">
                        <a:latin typeface="Sitka Banner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709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6880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0299" y="552854"/>
            <a:ext cx="12071701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>
                <a:solidFill>
                  <a:prstClr val="white"/>
                </a:solidFill>
                <a:latin typeface="Sitka Banner" panose="02000505000000020004" pitchFamily="2" charset="0"/>
                <a:cs typeface="Times New Roman" panose="02020603050405020304" pitchFamily="18" charset="0"/>
              </a:rPr>
              <a:t>Основная часть включает:</a:t>
            </a:r>
          </a:p>
          <a:p>
            <a:pPr lvl="0" algn="ctr"/>
            <a:endParaRPr lang="ru-RU" sz="900" dirty="0">
              <a:solidFill>
                <a:prstClr val="white"/>
              </a:solidFill>
              <a:latin typeface="Sitka Banner" panose="02000505000000020004" pitchFamily="2" charset="0"/>
              <a:cs typeface="Times New Roman" panose="02020603050405020304" pitchFamily="18" charset="0"/>
            </a:endParaRPr>
          </a:p>
          <a:p>
            <a:pPr lvl="0"/>
            <a:r>
              <a:rPr lang="ru-RU" sz="4000" dirty="0">
                <a:latin typeface="Sitka Banner" panose="02000505000000020004" pitchFamily="2" charset="0"/>
                <a:cs typeface="Times New Roman" panose="02020603050405020304" pitchFamily="18" charset="0"/>
              </a:rPr>
              <a:t>- технологическую карту учебного занятия – обобщенно-</a:t>
            </a:r>
          </a:p>
          <a:p>
            <a:pPr lvl="0"/>
            <a:r>
              <a:rPr lang="ru-RU" sz="4000" dirty="0">
                <a:latin typeface="Sitka Banner" panose="02000505000000020004" pitchFamily="2" charset="0"/>
                <a:cs typeface="Times New Roman" panose="02020603050405020304" pitchFamily="18" charset="0"/>
              </a:rPr>
              <a:t>графическое выражение сценарного плана учебного занятия, основа его проектирования, средство представления индивидуальных методов работы преподавателя образовательной организации.</a:t>
            </a:r>
          </a:p>
          <a:p>
            <a:pPr lvl="0"/>
            <a:endParaRPr lang="ru-RU" sz="900" dirty="0">
              <a:latin typeface="Sitka Banner" panose="02000505000000020004" pitchFamily="2" charset="0"/>
              <a:cs typeface="Times New Roman" panose="02020603050405020304" pitchFamily="18" charset="0"/>
            </a:endParaRPr>
          </a:p>
          <a:p>
            <a:pPr lvl="0"/>
            <a:r>
              <a:rPr lang="ru-RU" sz="4000" dirty="0">
                <a:latin typeface="Sitka Banner" panose="02000505000000020004" pitchFamily="2" charset="0"/>
                <a:cs typeface="Times New Roman" panose="02020603050405020304" pitchFamily="18" charset="0"/>
              </a:rPr>
              <a:t>-  в обязательном порядке формулируется триединая цель (обучение, развитие, воспитание).</a:t>
            </a:r>
          </a:p>
          <a:p>
            <a:pPr lvl="0"/>
            <a:endParaRPr lang="ru-RU" sz="4000" dirty="0">
              <a:solidFill>
                <a:schemeClr val="tx2">
                  <a:lumMod val="20000"/>
                  <a:lumOff val="80000"/>
                </a:schemeClr>
              </a:solidFill>
              <a:latin typeface="Sitka Banner" panose="02000505000000020004" pitchFamily="2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solidFill>
                <a:prstClr val="white"/>
              </a:solidFill>
            </a:endParaRPr>
          </a:p>
          <a:p>
            <a:pPr lvl="0"/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335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153984"/>
              </p:ext>
            </p:extLst>
          </p:nvPr>
        </p:nvGraphicFramePr>
        <p:xfrm>
          <a:off x="235527" y="870374"/>
          <a:ext cx="11540837" cy="5797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564">
                  <a:extLst>
                    <a:ext uri="{9D8B030D-6E8A-4147-A177-3AD203B41FA5}">
                      <a16:colId xmlns:a16="http://schemas.microsoft.com/office/drawing/2014/main" val="2089345126"/>
                    </a:ext>
                  </a:extLst>
                </a:gridCol>
                <a:gridCol w="5721927">
                  <a:extLst>
                    <a:ext uri="{9D8B030D-6E8A-4147-A177-3AD203B41FA5}">
                      <a16:colId xmlns:a16="http://schemas.microsoft.com/office/drawing/2014/main" val="2805966234"/>
                    </a:ext>
                  </a:extLst>
                </a:gridCol>
                <a:gridCol w="3491346">
                  <a:extLst>
                    <a:ext uri="{9D8B030D-6E8A-4147-A177-3AD203B41FA5}">
                      <a16:colId xmlns:a16="http://schemas.microsoft.com/office/drawing/2014/main" val="14877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indent="0" algn="ctr"/>
                      <a:r>
                        <a:rPr lang="ru" sz="1800" b="1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Методы</a:t>
                      </a:r>
                      <a:endParaRPr lang="ru" sz="1800" b="1" dirty="0">
                        <a:solidFill>
                          <a:srgbClr val="FFFFFF"/>
                        </a:solidFill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800" b="1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Действия преподавателя</a:t>
                      </a:r>
                      <a:endParaRPr lang="ru" sz="1800" b="1" dirty="0">
                        <a:solidFill>
                          <a:srgbClr val="FFFFFF"/>
                        </a:solidFill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800" b="1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Действия обучающегося</a:t>
                      </a:r>
                      <a:endParaRPr lang="ru" sz="1800" b="1" dirty="0">
                        <a:solidFill>
                          <a:srgbClr val="FFFFFF"/>
                        </a:solidFill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7932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Объяснительноил-люстративный метод</a:t>
                      </a:r>
                      <a:endParaRPr lang="ru" sz="1400" b="1" dirty="0">
                        <a:solidFill>
                          <a:srgbClr val="FFFFFF"/>
                        </a:solidFill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9000"/>
                        </a:lnSpc>
                      </a:pPr>
                      <a:endParaRPr lang="ru" sz="1400" dirty="0"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19000"/>
                        </a:lnSpc>
                      </a:pPr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Сообщение информации осуществляется с помощью устного слова (рассказ, лекция, объяснение), печатного слова (учебник, пособия), наглядных средств (картины, схемы, презентации, фильмы), практического показа способов деятельности (показ опыта, способа решения задачи, доказательство теоремы) и т.д.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9000"/>
                        </a:lnSpc>
                      </a:pPr>
                      <a:endParaRPr lang="ru" sz="1400" dirty="0"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19000"/>
                        </a:lnSpc>
                      </a:pPr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Восприятие, осмысление и запоминание сообщаемой информации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159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Репродуктивный   метод</a:t>
                      </a:r>
                      <a:endParaRPr lang="ru" sz="1400" b="1" dirty="0">
                        <a:solidFill>
                          <a:srgbClr val="FFFFFF"/>
                        </a:solidFill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20000"/>
                        </a:lnSpc>
                      </a:pPr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Разработка и применение различных упражнений и задач, использование различных инструкций (алгоритмов)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9000"/>
                        </a:lnSpc>
                      </a:pPr>
                      <a:endParaRPr lang="ru" sz="1400" dirty="0"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19000"/>
                        </a:lnSpc>
                      </a:pPr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Решение различных видов задач, овладение алгоритмами практических действий, приемами выполнения отдельных упражнений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203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Проблемный</a:t>
                      </a:r>
                      <a:endParaRPr lang="ru" sz="1400" b="1" dirty="0">
                        <a:solidFill>
                          <a:srgbClr val="FFFFFF"/>
                        </a:solidFill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9000"/>
                        </a:lnSpc>
                      </a:pPr>
                      <a:endParaRPr lang="ru" sz="1400" dirty="0"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19000"/>
                        </a:lnSpc>
                      </a:pPr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Ставит проблему и сам ее решает, показывая тем самым ход мысли в процессе познания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9000"/>
                        </a:lnSpc>
                      </a:pPr>
                      <a:endParaRPr lang="ru" sz="1400" dirty="0"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19000"/>
                        </a:lnSpc>
                      </a:pPr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Не только восприятие, осмысление и запоминание готовых научных выводов, но и прослеживании за логикой доказательств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8799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Частично-поисковый</a:t>
                      </a:r>
                      <a:endParaRPr lang="ru" sz="1400" b="1" dirty="0">
                        <a:solidFill>
                          <a:srgbClr val="FFFFFF"/>
                        </a:solidFill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9000"/>
                        </a:lnSpc>
                      </a:pPr>
                      <a:endParaRPr lang="ru" sz="1400" dirty="0"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19000"/>
                        </a:lnSpc>
                      </a:pPr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Подготовка обучаемых к самостоятельной постановке и решению проблем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9000"/>
                        </a:lnSpc>
                      </a:pPr>
                      <a:endParaRPr lang="ru" sz="1400" dirty="0"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  <a:p>
                      <a:pPr indent="0">
                        <a:lnSpc>
                          <a:spcPct val="119000"/>
                        </a:lnSpc>
                      </a:pPr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Овладение приемами анализа учебного материала с целью постановки проблемы и нахождения путей ее решения.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4822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Исследовательский</a:t>
                      </a:r>
                      <a:endParaRPr lang="ru" sz="1400" b="1" dirty="0">
                        <a:solidFill>
                          <a:srgbClr val="FFFFFF"/>
                        </a:solidFill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endParaRPr lang="ru" sz="1400" dirty="0"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  <a:p>
                      <a:pPr indent="0"/>
                      <a:r>
                        <a:rPr lang="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Предъявление обучаемым новых для них проблем, постановка и разработка исследовательских заданий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Sitka Banner" panose="02000505000000020004" pitchFamily="2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latin typeface="Sitka Banner" panose="02000505000000020004" pitchFamily="2" charset="0"/>
                          <a:cs typeface="Times New Roman" panose="02020603050405020304" pitchFamily="18" charset="0"/>
                        </a:rPr>
                        <a:t>Освоение приемов самостоятельной постановки проблем, нахождение способов решения проблемных заданий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229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36821" y="182480"/>
            <a:ext cx="2965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Sitka Banner" panose="02000505000000020004" pitchFamily="2" charset="0"/>
              </a:rPr>
              <a:t>Методы обучения</a:t>
            </a:r>
          </a:p>
        </p:txBody>
      </p:sp>
    </p:spTree>
    <p:extLst>
      <p:ext uri="{BB962C8B-B14F-4D97-AF65-F5344CB8AC3E}">
        <p14:creationId xmlns:p14="http://schemas.microsoft.com/office/powerpoint/2010/main" val="4045890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06427" y="504028"/>
            <a:ext cx="3706368" cy="47244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0" b="1" dirty="0">
                <a:solidFill>
                  <a:srgbClr val="002060"/>
                </a:solidFill>
                <a:latin typeface="Sitka Banner" panose="02000505000000020004" pitchFamily="2" charset="0"/>
              </a:rPr>
              <a:t>Формы обучения: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7941" y="1567023"/>
            <a:ext cx="10843003" cy="505544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558800" algn="just">
              <a:lnSpc>
                <a:spcPct val="115000"/>
              </a:lnSpc>
            </a:pPr>
            <a:r>
              <a:rPr lang="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- индивидуальная форма обучения подразумевает взаимодействие преподавателя с одним студентом. </a:t>
            </a:r>
          </a:p>
          <a:p>
            <a:pPr indent="558800" algn="just">
              <a:lnSpc>
                <a:spcPct val="115000"/>
              </a:lnSpc>
            </a:pPr>
            <a:endParaRPr lang="ru" sz="32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pPr indent="558800" algn="just">
              <a:lnSpc>
                <a:spcPct val="115000"/>
              </a:lnSpc>
            </a:pPr>
            <a:r>
              <a:rPr lang="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- в групповых формах обучения студенты работают в группах, создаваемых на различных основах. </a:t>
            </a:r>
          </a:p>
          <a:p>
            <a:pPr indent="558800" algn="just">
              <a:lnSpc>
                <a:spcPct val="115000"/>
              </a:lnSpc>
            </a:pPr>
            <a:endParaRPr lang="ru" sz="32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pPr indent="558800" algn="just">
              <a:lnSpc>
                <a:spcPct val="115000"/>
              </a:lnSpc>
            </a:pPr>
            <a:r>
              <a:rPr lang="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- фронтальная форма обучения предполагает работу преподавателя сразу со всеми учащимися в едином темпе</a:t>
            </a:r>
            <a:br>
              <a:rPr lang="ru" sz="3200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 и с общими задачами.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2544" y="505968"/>
            <a:ext cx="10931418" cy="111252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4000" b="1" dirty="0">
                <a:solidFill>
                  <a:srgbClr val="002060"/>
                </a:solidFill>
                <a:latin typeface="Sitka Banner" panose="02000505000000020004" pitchFamily="2" charset="0"/>
              </a:rPr>
              <a:t>Методы контроля результатов обучения </a:t>
            </a:r>
            <a:br>
              <a:rPr lang="ru" sz="4000" b="1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" sz="4000" b="1" dirty="0">
                <a:solidFill>
                  <a:srgbClr val="002060"/>
                </a:solidFill>
                <a:latin typeface="Sitka Banner" panose="02000505000000020004" pitchFamily="2" charset="0"/>
              </a:rPr>
              <a:t>изученной по теме:</a:t>
            </a:r>
          </a:p>
          <a:p>
            <a:pPr indent="0"/>
            <a:endParaRPr lang="ru" sz="40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pPr indent="0"/>
            <a:endParaRPr lang="ru" sz="4000" dirty="0">
              <a:solidFill>
                <a:srgbClr val="002060"/>
              </a:solidFill>
              <a:latin typeface="Sitka Banner" panose="02000505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3091" y="1825516"/>
            <a:ext cx="11641016" cy="1541937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637100" indent="-457200">
              <a:lnSpc>
                <a:spcPct val="115000"/>
              </a:lnSpc>
              <a:spcAft>
                <a:spcPts val="140"/>
              </a:spcAft>
              <a:buFontTx/>
              <a:buChar char="-"/>
            </a:pP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 </a:t>
            </a:r>
            <a:r>
              <a:rPr lang="ru" sz="3600" dirty="0">
                <a:solidFill>
                  <a:srgbClr val="002060"/>
                </a:solidFill>
                <a:latin typeface="Sitka Banner" panose="02000505000000020004" pitchFamily="2" charset="0"/>
              </a:rPr>
              <a:t>устный</a:t>
            </a: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 </a:t>
            </a:r>
            <a:r>
              <a:rPr lang="ru" sz="3600" dirty="0">
                <a:solidFill>
                  <a:srgbClr val="002060"/>
                </a:solidFill>
                <a:latin typeface="Sitka Banner" panose="02000505000000020004" pitchFamily="2" charset="0"/>
              </a:rPr>
              <a:t>опрос (групповой или индивидуальный) - проверка выполнения письменных домашних заданий;</a:t>
            </a:r>
          </a:p>
          <a:p>
            <a:pPr marL="179900">
              <a:lnSpc>
                <a:spcPct val="115000"/>
              </a:lnSpc>
              <a:spcAft>
                <a:spcPts val="140"/>
              </a:spcAft>
            </a:pPr>
            <a:endParaRPr lang="ru" sz="2800" dirty="0">
              <a:solidFill>
                <a:srgbClr val="002060"/>
              </a:solidFill>
              <a:latin typeface="Trebuchet MS"/>
            </a:endParaRPr>
          </a:p>
          <a:p>
            <a:pPr marL="764100" indent="-495300">
              <a:lnSpc>
                <a:spcPct val="90000"/>
              </a:lnSpc>
              <a:buFontTx/>
              <a:buChar char="-"/>
            </a:pPr>
            <a:r>
              <a:rPr lang="ru" sz="3600" dirty="0">
                <a:solidFill>
                  <a:srgbClr val="002060"/>
                </a:solidFill>
                <a:latin typeface="Sitka Banner" panose="02000505000000020004" pitchFamily="2" charset="0"/>
              </a:rPr>
              <a:t>проведение лабораторных, расчетно-графических и иных работ;</a:t>
            </a:r>
          </a:p>
          <a:p>
            <a:pPr marL="764100" indent="-495300">
              <a:lnSpc>
                <a:spcPct val="90000"/>
              </a:lnSpc>
              <a:buFontTx/>
              <a:buChar char="-"/>
            </a:pPr>
            <a:endParaRPr lang="ru" sz="2800" dirty="0">
              <a:solidFill>
                <a:srgbClr val="002060"/>
              </a:solidFill>
              <a:latin typeface="Trebuchet MS"/>
            </a:endParaRPr>
          </a:p>
          <a:p>
            <a:pPr marL="764100" indent="-495300">
              <a:lnSpc>
                <a:spcPct val="90000"/>
              </a:lnSpc>
            </a:pPr>
            <a:endParaRPr lang="ru" sz="2800" dirty="0">
              <a:latin typeface="Trebuchet M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091" y="4419608"/>
            <a:ext cx="11350871" cy="150571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215900">
              <a:lnSpc>
                <a:spcPct val="92000"/>
              </a:lnSpc>
              <a:spcAft>
                <a:spcPts val="1400"/>
              </a:spcAft>
            </a:pPr>
            <a:endParaRPr lang="ru" sz="3600" dirty="0">
              <a:solidFill>
                <a:srgbClr val="002060"/>
              </a:solidFill>
              <a:latin typeface="Trebuchet MS"/>
            </a:endParaRPr>
          </a:p>
          <a:p>
            <a:pPr indent="215900">
              <a:lnSpc>
                <a:spcPct val="92000"/>
              </a:lnSpc>
              <a:spcAft>
                <a:spcPts val="1400"/>
              </a:spcAft>
            </a:pPr>
            <a:r>
              <a:rPr lang="ru" sz="3600" dirty="0">
                <a:solidFill>
                  <a:srgbClr val="002060"/>
                </a:solidFill>
                <a:latin typeface="Sitka Banner" panose="02000505000000020004" pitchFamily="2" charset="0"/>
              </a:rPr>
              <a:t>-    проведение контрольных работ.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8523" y="594360"/>
            <a:ext cx="7967472" cy="42367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r>
              <a:rPr lang="ru" sz="3200" b="1" dirty="0">
                <a:solidFill>
                  <a:srgbClr val="002060"/>
                </a:solidFill>
                <a:latin typeface="Sitka Banner" panose="02000505000000020004" pitchFamily="2" charset="0"/>
              </a:rPr>
              <a:t>Материально-техническое обеспечение занятия </a:t>
            </a:r>
          </a:p>
          <a:p>
            <a:pPr indent="0"/>
            <a:endParaRPr lang="ru" sz="3200" b="1" dirty="0">
              <a:solidFill>
                <a:srgbClr val="2A5010"/>
              </a:solidFill>
              <a:latin typeface="Sitka Banner" panose="02000505000000020004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9436" y="1319091"/>
            <a:ext cx="11327775" cy="75590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0"/>
            <a:r>
              <a:rPr lang="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     Перечисляется материальнотехническое обеспечение занятия: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2436" y="2264525"/>
            <a:ext cx="11327775" cy="417783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457200" indent="-457200">
              <a:buFontTx/>
              <a:buChar char="-"/>
            </a:pPr>
            <a:r>
              <a:rPr lang="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учебно-наглядные пособия (изобразительные: плакаты, схемы, рисунки, диаграммы, графики и т.п.); </a:t>
            </a:r>
          </a:p>
          <a:p>
            <a:endParaRPr lang="ru" sz="32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pPr marL="457200" indent="-457200">
              <a:buFontTx/>
              <a:buChar char="-"/>
            </a:pPr>
            <a:r>
              <a:rPr lang="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натуральные пособия: макеты, коллекции, муляжи, модели и т.п.);</a:t>
            </a:r>
          </a:p>
          <a:p>
            <a:r>
              <a:rPr lang="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 </a:t>
            </a:r>
          </a:p>
          <a:p>
            <a:r>
              <a:rPr lang="ru" sz="3200" dirty="0">
                <a:solidFill>
                  <a:srgbClr val="002060"/>
                </a:solidFill>
                <a:latin typeface="Sitka Banner" panose="02000505000000020004" pitchFamily="2" charset="0"/>
              </a:rPr>
              <a:t>-   технические средства обучения (ТСО).</a:t>
            </a:r>
          </a:p>
          <a:p>
            <a:pPr indent="0"/>
            <a:endParaRPr lang="ru" sz="3200" dirty="0">
              <a:solidFill>
                <a:srgbClr val="002060"/>
              </a:solidFill>
              <a:latin typeface="Sitka Banner" panose="02000505000000020004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2855" y="3622548"/>
            <a:ext cx="10966938" cy="91135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0"/>
            <a:endParaRPr lang="ru" sz="3200" dirty="0">
              <a:latin typeface="Sitka Banner" panose="02000505000000020004" pitchFamily="2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8656" y="384868"/>
            <a:ext cx="11109352" cy="137511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4000" b="1" dirty="0">
                <a:solidFill>
                  <a:srgbClr val="002060"/>
                </a:solidFill>
                <a:latin typeface="Sitka Banner" panose="02000505000000020004" pitchFamily="2" charset="0"/>
              </a:rPr>
              <a:t>Формируемые общие </a:t>
            </a:r>
            <a:br>
              <a:rPr lang="ru" sz="4000" b="1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" sz="4000" b="1" dirty="0">
                <a:solidFill>
                  <a:srgbClr val="002060"/>
                </a:solidFill>
                <a:latin typeface="Sitka Banner" panose="02000505000000020004" pitchFamily="2" charset="0"/>
              </a:rPr>
              <a:t>и профессиональные компетенции.</a:t>
            </a:r>
          </a:p>
          <a:p>
            <a:pPr indent="0" algn="ctr"/>
            <a:endParaRPr lang="ru" sz="4000" b="1" dirty="0">
              <a:solidFill>
                <a:srgbClr val="002060"/>
              </a:solidFill>
              <a:latin typeface="Sitka Banner" panose="02000505000000020004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8656" y="2037822"/>
            <a:ext cx="11412099" cy="260123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/>
            <a:r>
              <a:rPr lang="ru" sz="3600" dirty="0">
                <a:solidFill>
                  <a:srgbClr val="002060"/>
                </a:solidFill>
                <a:latin typeface="Sitka Banner" panose="02000505000000020004" pitchFamily="2" charset="0"/>
              </a:rPr>
              <a:t>Перечисляются те общие (ОК) и профессиональные (ПК) компетенции, формированию которых будет способствовать материал занятия.</a:t>
            </a:r>
          </a:p>
          <a:p>
            <a:pPr indent="0" algn="ctr"/>
            <a:endParaRPr lang="ru" sz="3600" b="1" dirty="0">
              <a:solidFill>
                <a:srgbClr val="2A5010"/>
              </a:solidFill>
              <a:latin typeface="Trebuchet M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3325" y="2703576"/>
            <a:ext cx="9258652" cy="42367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indent="0"/>
            <a:endParaRPr lang="ru" sz="3200" b="1" dirty="0">
              <a:solidFill>
                <a:srgbClr val="2A5010"/>
              </a:solidFill>
              <a:latin typeface="Trebuchet M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9870" y="4340257"/>
            <a:ext cx="11651508" cy="1740877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r>
              <a:rPr lang="ru" sz="3600" dirty="0">
                <a:solidFill>
                  <a:srgbClr val="002060"/>
                </a:solidFill>
                <a:latin typeface="Sitka Banner" panose="02000505000000020004" pitchFamily="2" charset="0"/>
              </a:rPr>
              <a:t>Формулировка ОК и ПК должна соответствовать ФГОС</a:t>
            </a:r>
          </a:p>
          <a:p>
            <a:r>
              <a:rPr lang="ru" sz="3600" dirty="0">
                <a:solidFill>
                  <a:srgbClr val="002060"/>
                </a:solidFill>
                <a:latin typeface="Sitka Banner" panose="02000505000000020004" pitchFamily="2" charset="0"/>
              </a:rPr>
              <a:t> и рабочей программе.</a:t>
            </a:r>
          </a:p>
          <a:p>
            <a:endParaRPr lang="ru" sz="2400" b="1" dirty="0">
              <a:solidFill>
                <a:srgbClr val="2A5010"/>
              </a:solidFill>
              <a:latin typeface="Trebuchet MS"/>
            </a:endParaRPr>
          </a:p>
          <a:p>
            <a:pPr indent="0"/>
            <a:endParaRPr lang="ru" sz="3200" b="1" dirty="0">
              <a:solidFill>
                <a:srgbClr val="2A5010"/>
              </a:solidFill>
              <a:latin typeface="Trebuchet M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272" y="4120896"/>
            <a:ext cx="6348984" cy="44500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indent="0"/>
            <a:endParaRPr lang="ru" sz="3200" b="1" dirty="0">
              <a:solidFill>
                <a:srgbClr val="2A5010"/>
              </a:solidFill>
              <a:latin typeface="Trebuchet M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25240" y="4639056"/>
            <a:ext cx="2310384" cy="42367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indent="0"/>
            <a:endParaRPr lang="ru" sz="3200" b="1" dirty="0">
              <a:solidFill>
                <a:srgbClr val="2A5010"/>
              </a:solidFill>
              <a:latin typeface="Trebuchet M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1782" y="824590"/>
            <a:ext cx="11457709" cy="3885955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0"/>
            <a:r>
              <a:rPr lang="ru" sz="4800" dirty="0">
                <a:solidFill>
                  <a:srgbClr val="002060"/>
                </a:solidFill>
                <a:latin typeface="Sitka Banner" panose="02000505000000020004" pitchFamily="2" charset="0"/>
              </a:rPr>
              <a:t>В списке использованных информационных источников указываются все учебники и учебные пособия, стандарты и другие издания, ресурсы сети Интернет, которые были использованы при подготовке методической разработки, </a:t>
            </a:r>
            <a:br>
              <a:rPr lang="ru" sz="4800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" sz="4800" dirty="0">
                <a:solidFill>
                  <a:srgbClr val="002060"/>
                </a:solidFill>
                <a:latin typeface="Sitka Banner" panose="02000505000000020004" pitchFamily="2" charset="0"/>
              </a:rPr>
              <a:t>в алфавитном порядке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473" y="958380"/>
            <a:ext cx="10903527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Sitka Banner" panose="02000505000000020004" pitchFamily="2" charset="0"/>
              </a:rPr>
              <a:t>Содержание теоретического или </a:t>
            </a:r>
            <a:br>
              <a:rPr lang="ru-RU" sz="4000" b="1" dirty="0">
                <a:latin typeface="Sitka Banner" panose="02000505000000020004" pitchFamily="2" charset="0"/>
              </a:rPr>
            </a:br>
            <a:r>
              <a:rPr lang="ru-RU" sz="4000" b="1" dirty="0">
                <a:latin typeface="Sitka Banner" panose="02000505000000020004" pitchFamily="2" charset="0"/>
              </a:rPr>
              <a:t>практического занятия</a:t>
            </a:r>
          </a:p>
          <a:p>
            <a:r>
              <a:rPr lang="ru-RU" sz="3600" dirty="0">
                <a:latin typeface="Sitka Banner" panose="02000505000000020004" pitchFamily="2" charset="0"/>
              </a:rPr>
              <a:t>Самостоятельная работа студентов (для практического занятия) </a:t>
            </a:r>
          </a:p>
          <a:p>
            <a:r>
              <a:rPr lang="ru-RU" sz="3600" dirty="0">
                <a:latin typeface="Sitka Banner" panose="02000505000000020004" pitchFamily="2" charset="0"/>
              </a:rPr>
              <a:t>Алгоритмы выполнения манипуляций (для практического занятия)</a:t>
            </a:r>
          </a:p>
          <a:p>
            <a:r>
              <a:rPr lang="ru-RU" sz="3600" dirty="0">
                <a:latin typeface="Sitka Banner" panose="02000505000000020004" pitchFamily="2" charset="0"/>
              </a:rPr>
              <a:t>Дидактический материал (карточки, тесты с эталонами ответов)</a:t>
            </a:r>
          </a:p>
          <a:p>
            <a:endParaRPr lang="ru-RU" sz="3600" dirty="0">
              <a:latin typeface="Sitka Banner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997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28700" y="271624"/>
            <a:ext cx="10427677" cy="9022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12700" algn="ctr"/>
            <a:endParaRPr lang="ru" sz="3200" b="1" dirty="0">
              <a:solidFill>
                <a:srgbClr val="002060"/>
              </a:solidFill>
              <a:latin typeface="Trebuchet M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8037" y="556691"/>
            <a:ext cx="986443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	Заключительная часть служит обобщением предыдущего процесса. </a:t>
            </a:r>
          </a:p>
          <a:p>
            <a:pPr algn="just"/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	Дается задание на самостоятельную работу и комментируется процесс его выполнения. </a:t>
            </a:r>
          </a:p>
          <a:p>
            <a:pPr algn="just"/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	В заключении анализируется работа на занятии в целом и даются устные обоснования качества работы каждого обучающегося.</a:t>
            </a:r>
            <a:endParaRPr lang="ru-RU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2855" y="734567"/>
            <a:ext cx="10663289" cy="5042777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0"/>
            <a:r>
              <a:rPr lang="ru" sz="4400" dirty="0">
                <a:solidFill>
                  <a:srgbClr val="002060"/>
                </a:solidFill>
                <a:latin typeface="Sitka Banner" panose="02000505000000020004" pitchFamily="2" charset="0"/>
              </a:rPr>
              <a:t>В списке использованных информационных источников указываются все учебники и учебные пособия, стандарты и другие издания, ресурсы сети Интернет, которые были использованы при подготовке методической разработки, в алфавитном порядке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2697" y="865355"/>
            <a:ext cx="9687375" cy="480060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0"/>
            <a:r>
              <a:rPr lang="ru" sz="3600" dirty="0">
                <a:solidFill>
                  <a:srgbClr val="002060"/>
                </a:solidFill>
                <a:latin typeface="Sitka Banner" panose="02000505000000020004" pitchFamily="2" charset="0"/>
              </a:rPr>
              <a:t>В приложении помещают относящиеся к работе дополнительные материалы, которые усиливают или иллюстрируют важные стороны излагаемых вопросов. В качестве таких материалов могут быть даны примеры схемы изложения учебных вопросов, фрагменты из конспектов открытых занятий, выдержки из авторских, лабораторных или демонстрационных работ и пр.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0287" y="752856"/>
            <a:ext cx="10012403" cy="320344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508000"/>
            <a:r>
              <a:rPr lang="ru" sz="4800" b="1" dirty="0">
                <a:solidFill>
                  <a:srgbClr val="002060"/>
                </a:solidFill>
                <a:latin typeface="Sitka Banner" panose="02000505000000020004" pitchFamily="2" charset="0"/>
              </a:rPr>
              <a:t>В настоящее время комплексное учебно-методическое обеспечение образовательного процесса - один из важнейших вопросов качества и результативности образовательного процесса.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128" y="551688"/>
            <a:ext cx="10838688" cy="551688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330200" algn="ctr">
              <a:spcBef>
                <a:spcPts val="700"/>
              </a:spcBef>
            </a:pPr>
            <a:r>
              <a:rPr lang="ru" sz="2400" b="1" dirty="0">
                <a:solidFill>
                  <a:srgbClr val="002060"/>
                </a:solidFill>
                <a:latin typeface="Sitka Banner" panose="02000505000000020004" pitchFamily="2" charset="0"/>
              </a:rPr>
              <a:t>Проведение недель цикловых комиссий - одно из направлений методической работы всей образовательной организации.</a:t>
            </a:r>
          </a:p>
          <a:p>
            <a:pPr indent="0">
              <a:spcAft>
                <a:spcPts val="700"/>
              </a:spcAft>
            </a:pPr>
            <a:r>
              <a:rPr lang="ru" sz="2000" b="1" dirty="0">
                <a:solidFill>
                  <a:srgbClr val="002060"/>
                </a:solidFill>
                <a:latin typeface="Sitka Banner" panose="02000505000000020004" pitchFamily="2" charset="0"/>
              </a:rPr>
              <a:t>Целями такой работы являются:</a:t>
            </a:r>
          </a:p>
          <a:p>
            <a:pPr indent="0">
              <a:spcAft>
                <a:spcPts val="700"/>
              </a:spcAft>
            </a:pPr>
            <a:r>
              <a:rPr lang="ru" sz="2000" b="1" dirty="0">
                <a:solidFill>
                  <a:srgbClr val="002060"/>
                </a:solidFill>
                <a:latin typeface="Sitka Banner" panose="02000505000000020004" pitchFamily="2" charset="0"/>
              </a:rPr>
              <a:t>- развитие творческой и исследовательской инициативы преподавателей и студентов;</a:t>
            </a:r>
          </a:p>
          <a:p>
            <a:pPr indent="0">
              <a:spcAft>
                <a:spcPts val="700"/>
              </a:spcAft>
            </a:pPr>
            <a:r>
              <a:rPr lang="ru" sz="2000" b="1" dirty="0">
                <a:solidFill>
                  <a:srgbClr val="002060"/>
                </a:solidFill>
                <a:latin typeface="Sitka Banner" panose="02000505000000020004" pitchFamily="2" charset="0"/>
              </a:rPr>
              <a:t>- обобщение передового педагогического опыта;</a:t>
            </a:r>
          </a:p>
          <a:p>
            <a:pPr indent="0">
              <a:spcAft>
                <a:spcPts val="700"/>
              </a:spcAft>
            </a:pPr>
            <a:r>
              <a:rPr lang="ru" sz="2000" b="1" dirty="0">
                <a:solidFill>
                  <a:srgbClr val="002060"/>
                </a:solidFill>
                <a:latin typeface="Sitka Banner" panose="02000505000000020004" pitchFamily="2" charset="0"/>
              </a:rPr>
              <a:t>- активизация профориентационной работы;</a:t>
            </a:r>
          </a:p>
          <a:p>
            <a:pPr indent="0">
              <a:spcAft>
                <a:spcPts val="700"/>
              </a:spcAft>
            </a:pPr>
            <a:r>
              <a:rPr lang="ru" sz="2000" b="1" dirty="0">
                <a:solidFill>
                  <a:srgbClr val="002060"/>
                </a:solidFill>
                <a:latin typeface="Sitka Banner" panose="02000505000000020004" pitchFamily="2" charset="0"/>
              </a:rPr>
              <a:t>- подготовка к самостоятельной деятельности студентов;</a:t>
            </a:r>
          </a:p>
          <a:p>
            <a:pPr indent="0">
              <a:spcAft>
                <a:spcPts val="700"/>
              </a:spcAft>
            </a:pPr>
            <a:r>
              <a:rPr lang="ru" sz="2000" b="1" dirty="0">
                <a:solidFill>
                  <a:srgbClr val="002060"/>
                </a:solidFill>
                <a:latin typeface="Sitka Banner" panose="02000505000000020004" pitchFamily="2" charset="0"/>
              </a:rPr>
              <a:t>- обобщение опыта работы цикловых комиссий;</a:t>
            </a:r>
          </a:p>
          <a:p>
            <a:pPr indent="0">
              <a:spcAft>
                <a:spcPts val="700"/>
              </a:spcAft>
            </a:pPr>
            <a:r>
              <a:rPr lang="ru" sz="2000" b="1" dirty="0">
                <a:solidFill>
                  <a:srgbClr val="002060"/>
                </a:solidFill>
                <a:latin typeface="Sitka Banner" panose="02000505000000020004" pitchFamily="2" charset="0"/>
              </a:rPr>
              <a:t>- повышение интеллектуального развития студентов;</a:t>
            </a:r>
          </a:p>
          <a:p>
            <a:pPr indent="0">
              <a:spcAft>
                <a:spcPts val="700"/>
              </a:spcAft>
            </a:pPr>
            <a:r>
              <a:rPr lang="ru" sz="2000" b="1" dirty="0">
                <a:solidFill>
                  <a:srgbClr val="002060"/>
                </a:solidFill>
                <a:latin typeface="Sitka Banner" panose="02000505000000020004" pitchFamily="2" charset="0"/>
              </a:rPr>
              <a:t>- формирование профессиональной карьеры.</a:t>
            </a:r>
          </a:p>
          <a:p>
            <a:pPr indent="0"/>
            <a:r>
              <a:rPr lang="ru" sz="2000" b="1" dirty="0">
                <a:solidFill>
                  <a:srgbClr val="002060"/>
                </a:solidFill>
                <a:latin typeface="Sitka Banner" panose="02000505000000020004" pitchFamily="2" charset="0"/>
              </a:rPr>
              <a:t>- презентация педагогов, работающих в ЦК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0560" y="1877568"/>
            <a:ext cx="8918448" cy="42976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indent="0" algn="ctr"/>
            <a:endParaRPr lang="ru" sz="3600" dirty="0">
              <a:solidFill>
                <a:srgbClr val="3F7819"/>
              </a:solidFill>
              <a:latin typeface="Trebuchet M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8368" y="2426208"/>
            <a:ext cx="10674028" cy="42976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indent="0" algn="ctr"/>
            <a:endParaRPr lang="ru" sz="3600" dirty="0">
              <a:solidFill>
                <a:srgbClr val="3F7819"/>
              </a:solidFill>
              <a:latin typeface="Trebuchet M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1330" y="2855736"/>
            <a:ext cx="9104376" cy="164896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0" algn="ctr"/>
            <a:endParaRPr lang="ru" sz="3600" dirty="0">
              <a:solidFill>
                <a:srgbClr val="3F7819"/>
              </a:solidFill>
              <a:latin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2806" y="1219029"/>
            <a:ext cx="983231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Недели цикловых комиссий проводятся по графику. План проведения недель цикловых комиссий рассматривается и утверждается </a:t>
            </a:r>
            <a:b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на заседаниях ЦК. </a:t>
            </a:r>
            <a:b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</a:br>
            <a:r>
              <a:rPr lang="ru-RU" sz="4000" dirty="0">
                <a:solidFill>
                  <a:srgbClr val="002060"/>
                </a:solidFill>
                <a:latin typeface="Sitka Banner" panose="02000505000000020004" pitchFamily="2" charset="0"/>
              </a:rPr>
              <a:t>Подготовкой и организацией проведения недель цикловых комиссий руководит председатель ЦК</a:t>
            </a:r>
          </a:p>
          <a:p>
            <a:endParaRPr lang="ru-RU" sz="40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endParaRPr lang="ru-RU" sz="4000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8764" y="475488"/>
            <a:ext cx="9744570" cy="522427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420"/>
              </a:spcAft>
            </a:pPr>
            <a:r>
              <a:rPr lang="ru" sz="2800" b="1" dirty="0">
                <a:solidFill>
                  <a:srgbClr val="002060"/>
                </a:solidFill>
                <a:latin typeface="Sitka Banner" panose="02000505000000020004" pitchFamily="2" charset="0"/>
              </a:rPr>
              <a:t>ПРИМЕРНОЕ СОДЕРЖАНИЕ НЕДЕЛЬ </a:t>
            </a:r>
            <a:r>
              <a:rPr lang="ru-RU" sz="2800" b="1" dirty="0">
                <a:solidFill>
                  <a:srgbClr val="002060"/>
                </a:solidFill>
                <a:latin typeface="Sitka Banner" panose="02000505000000020004" pitchFamily="2" charset="0"/>
              </a:rPr>
              <a:t>ЦИКЛОВЫХ КОМИССИЙ </a:t>
            </a:r>
            <a:r>
              <a:rPr lang="ru" sz="2800" b="1" dirty="0">
                <a:solidFill>
                  <a:srgbClr val="002060"/>
                </a:solidFill>
                <a:latin typeface="Sitka Banner" panose="02000505000000020004" pitchFamily="2" charset="0"/>
              </a:rPr>
              <a:t>:</a:t>
            </a:r>
          </a:p>
          <a:p>
            <a:pPr indent="0" algn="ctr">
              <a:spcAft>
                <a:spcPts val="420"/>
              </a:spcAft>
            </a:pPr>
            <a:endParaRPr lang="ru" sz="2800" b="1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pPr indent="508000">
              <a:spcAft>
                <a:spcPts val="700"/>
              </a:spcAft>
            </a:pPr>
            <a:r>
              <a:rPr lang="ru" sz="2800" b="1" dirty="0">
                <a:solidFill>
                  <a:srgbClr val="002060"/>
                </a:solidFill>
                <a:latin typeface="Sitka Banner" panose="02000505000000020004" pitchFamily="2" charset="0"/>
              </a:rPr>
              <a:t>- </a:t>
            </a: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открытые занятия;</a:t>
            </a:r>
          </a:p>
          <a:p>
            <a:pPr indent="508000">
              <a:spcAft>
                <a:spcPts val="700"/>
              </a:spcAft>
            </a:pP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олимпиады;</a:t>
            </a:r>
          </a:p>
          <a:p>
            <a:pPr indent="508000">
              <a:spcAft>
                <a:spcPts val="700"/>
              </a:spcAft>
            </a:pP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конференции;</a:t>
            </a:r>
          </a:p>
          <a:p>
            <a:pPr indent="508000">
              <a:spcAft>
                <a:spcPts val="700"/>
              </a:spcAft>
            </a:pP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диспуты</a:t>
            </a:r>
          </a:p>
          <a:p>
            <a:pPr indent="508000">
              <a:spcAft>
                <a:spcPts val="700"/>
              </a:spcAft>
            </a:pP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внеклассные мероприятия;</a:t>
            </a:r>
          </a:p>
          <a:p>
            <a:pPr indent="508000">
              <a:spcAft>
                <a:spcPts val="700"/>
              </a:spcAft>
            </a:pP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исследовательская работа;</a:t>
            </a:r>
          </a:p>
          <a:p>
            <a:pPr indent="508000">
              <a:spcAft>
                <a:spcPts val="700"/>
              </a:spcAft>
            </a:pP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выставка научно-творческих работ;</a:t>
            </a:r>
          </a:p>
          <a:p>
            <a:pPr indent="508000">
              <a:spcAft>
                <a:spcPts val="700"/>
              </a:spcAft>
            </a:pP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фотоальбомы;</a:t>
            </a:r>
          </a:p>
          <a:p>
            <a:pPr indent="508000">
              <a:spcAft>
                <a:spcPts val="700"/>
              </a:spcAft>
            </a:pPr>
            <a:r>
              <a:rPr lang="ru" sz="2800" dirty="0">
                <a:solidFill>
                  <a:srgbClr val="002060"/>
                </a:solidFill>
                <a:latin typeface="Sitka Banner" panose="02000505000000020004" pitchFamily="2" charset="0"/>
              </a:rPr>
              <a:t>- встречи с интересными людьми и пр.</a:t>
            </a:r>
          </a:p>
          <a:p>
            <a:pPr indent="508000">
              <a:spcAft>
                <a:spcPts val="700"/>
              </a:spcAft>
            </a:pPr>
            <a:endParaRPr lang="ru" sz="2400" b="1" dirty="0">
              <a:solidFill>
                <a:srgbClr val="002060"/>
              </a:solidFill>
              <a:latin typeface="Sitka Banner" panose="02000505000000020004" pitchFamily="2" charset="0"/>
            </a:endParaRPr>
          </a:p>
          <a:p>
            <a:pPr marL="342900" indent="-342900">
              <a:buFontTx/>
              <a:buChar char="-"/>
            </a:pPr>
            <a:endParaRPr lang="ru" sz="2400" b="1" dirty="0">
              <a:solidFill>
                <a:srgbClr val="3F7819"/>
              </a:solidFill>
              <a:latin typeface="Trebuchet M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4696" y="5699760"/>
            <a:ext cx="8375048" cy="36576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indent="508000"/>
            <a:endParaRPr lang="ru" sz="2400" b="1" dirty="0">
              <a:solidFill>
                <a:srgbClr val="3F7819"/>
              </a:solidFill>
              <a:latin typeface="Trebuchet M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611</TotalTime>
  <Words>1864</Words>
  <Application>Microsoft Office PowerPoint</Application>
  <PresentationFormat>Широкоэкранный</PresentationFormat>
  <Paragraphs>214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Century Gothic</vt:lpstr>
      <vt:lpstr>Sitka Banner</vt:lpstr>
      <vt:lpstr>Trebuchet MS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Методическая работа преподавателя СПО</dc:title>
  <dc:subject/>
  <dc:creator>Пользователь</dc:creator>
  <cp:keywords/>
  <cp:lastModifiedBy>Admin</cp:lastModifiedBy>
  <cp:revision>54</cp:revision>
  <dcterms:modified xsi:type="dcterms:W3CDTF">2024-09-04T12:47:11Z</dcterms:modified>
</cp:coreProperties>
</file>